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А11,Display Only,A,0,0,0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5379" y="764704"/>
            <a:ext cx="8393242" cy="2664296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ru-RU" sz="3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А11. </a:t>
            </a:r>
            <a:r>
              <a:rPr lang="ru-RU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Химические свойства оснований. 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Химические свойства кислот</a:t>
            </a:r>
            <a:endParaRPr lang="ru-RU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А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11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37321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+mn-lt"/>
                          <a:ea typeface="Calibri"/>
                          <a:cs typeface="Times New Roman"/>
                        </a:rPr>
                        <a:t>БГ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+mn-lt"/>
                          <a:ea typeface="Calibri"/>
                          <a:cs typeface="Times New Roman"/>
                        </a:rPr>
                        <a:t>БВ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+mn-lt"/>
                          <a:ea typeface="Calibri"/>
                          <a:cs typeface="Times New Roman"/>
                        </a:rPr>
                        <a:t>АД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+mn-lt"/>
                          <a:ea typeface="Calibri"/>
                          <a:cs typeface="Times New Roman"/>
                        </a:rPr>
                        <a:t>АГ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44522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188640"/>
            <a:ext cx="8712968" cy="513986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Какие вещества из приведённых ниже образуются при взаимодействии </a:t>
            </a:r>
            <a:r>
              <a:rPr lang="ru-RU" sz="3000" b="1" dirty="0" err="1" smtClean="0">
                <a:solidFill>
                  <a:srgbClr val="002060"/>
                </a:solidFill>
              </a:rPr>
              <a:t>гидроксида</a:t>
            </a:r>
            <a:r>
              <a:rPr lang="ru-RU" sz="3000" b="1" dirty="0" smtClean="0">
                <a:solidFill>
                  <a:srgbClr val="002060"/>
                </a:solidFill>
              </a:rPr>
              <a:t> меди(</a:t>
            </a:r>
            <a:r>
              <a:rPr lang="en-US" sz="3000" b="1" dirty="0" smtClean="0">
                <a:solidFill>
                  <a:srgbClr val="002060"/>
                </a:solidFill>
              </a:rPr>
              <a:t>II</a:t>
            </a:r>
            <a:r>
              <a:rPr lang="ru-RU" sz="3000" b="1" dirty="0" smtClean="0">
                <a:solidFill>
                  <a:srgbClr val="002060"/>
                </a:solidFill>
              </a:rPr>
              <a:t>) 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с соляной кислотой?</a:t>
            </a:r>
          </a:p>
          <a:p>
            <a:pPr algn="ctr"/>
            <a:endParaRPr lang="ru-RU" sz="3000" b="1" dirty="0" smtClean="0"/>
          </a:p>
          <a:p>
            <a:pPr algn="ctr"/>
            <a:endParaRPr lang="ru-RU" sz="3000" b="1" dirty="0" smtClean="0"/>
          </a:p>
          <a:p>
            <a:pPr algn="ctr"/>
            <a:endParaRPr lang="ru-RU" sz="3000" b="1" dirty="0" smtClean="0"/>
          </a:p>
          <a:p>
            <a:pPr algn="ctr"/>
            <a:endParaRPr lang="ru-RU" sz="3000" b="1" dirty="0" smtClean="0"/>
          </a:p>
          <a:p>
            <a:pPr algn="ctr"/>
            <a:endParaRPr lang="ru-RU" sz="3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Выберите ответ с набором букв, которые соответствуют образующимся веществам</a:t>
            </a:r>
            <a:endParaRPr lang="ru-RU" sz="3000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635896" y="1988840"/>
          <a:ext cx="1944216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4216"/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3000" b="1" dirty="0" smtClean="0">
                          <a:solidFill>
                            <a:srgbClr val="FF0000"/>
                          </a:solidFill>
                        </a:rPr>
                        <a:t>А) </a:t>
                      </a:r>
                      <a:r>
                        <a:rPr lang="ru-RU" sz="3000" b="1" dirty="0" smtClean="0"/>
                        <a:t>Сl</a:t>
                      </a:r>
                      <a:r>
                        <a:rPr lang="ru-RU" sz="3000" b="1" baseline="-25000" dirty="0" smtClean="0"/>
                        <a:t>2</a:t>
                      </a:r>
                      <a:endParaRPr lang="ru-RU" sz="3000" b="1" dirty="0" smtClean="0"/>
                    </a:p>
                    <a:p>
                      <a:pPr lvl="0"/>
                      <a:r>
                        <a:rPr lang="ru-RU" sz="3000" b="1" dirty="0" smtClean="0">
                          <a:solidFill>
                            <a:srgbClr val="FF0000"/>
                          </a:solidFill>
                        </a:rPr>
                        <a:t>Б) </a:t>
                      </a:r>
                      <a:r>
                        <a:rPr lang="ru-RU" sz="3000" b="1" dirty="0" smtClean="0"/>
                        <a:t>H</a:t>
                      </a:r>
                      <a:r>
                        <a:rPr lang="ru-RU" sz="3000" b="1" baseline="-25000" dirty="0" smtClean="0"/>
                        <a:t>2</a:t>
                      </a:r>
                      <a:r>
                        <a:rPr lang="ru-RU" sz="3000" b="1" dirty="0" smtClean="0"/>
                        <a:t>O</a:t>
                      </a:r>
                    </a:p>
                    <a:p>
                      <a:pPr lvl="0"/>
                      <a:r>
                        <a:rPr lang="ru-RU" sz="3000" b="1" dirty="0" smtClean="0">
                          <a:solidFill>
                            <a:srgbClr val="FF0000"/>
                          </a:solidFill>
                        </a:rPr>
                        <a:t>В) </a:t>
                      </a:r>
                      <a:r>
                        <a:rPr lang="ru-RU" sz="3000" b="1" dirty="0" smtClean="0"/>
                        <a:t>CuCl</a:t>
                      </a:r>
                      <a:r>
                        <a:rPr lang="ru-RU" sz="3000" b="1" baseline="-25000" dirty="0" smtClean="0"/>
                        <a:t>2</a:t>
                      </a:r>
                      <a:endParaRPr lang="ru-RU" sz="3000" b="1" dirty="0" smtClean="0"/>
                    </a:p>
                    <a:p>
                      <a:pPr lvl="0"/>
                      <a:r>
                        <a:rPr lang="ru-RU" sz="3000" b="1" dirty="0" smtClean="0">
                          <a:solidFill>
                            <a:srgbClr val="FF0000"/>
                          </a:solidFill>
                        </a:rPr>
                        <a:t>Г)  </a:t>
                      </a:r>
                      <a:r>
                        <a:rPr lang="ru-RU" sz="3000" b="1" dirty="0" err="1" smtClean="0"/>
                        <a:t>Cu</a:t>
                      </a:r>
                      <a:endParaRPr lang="ru-RU" sz="3000" b="1" dirty="0" smtClean="0"/>
                    </a:p>
                    <a:p>
                      <a:pPr lvl="0"/>
                      <a:r>
                        <a:rPr lang="ru-RU" sz="3000" b="1" dirty="0" smtClean="0">
                          <a:solidFill>
                            <a:srgbClr val="FF0000"/>
                          </a:solidFill>
                        </a:rPr>
                        <a:t>Д) </a:t>
                      </a:r>
                      <a:r>
                        <a:rPr lang="ru-RU" sz="3000" b="1" dirty="0" err="1" smtClean="0"/>
                        <a:t>Cu</a:t>
                      </a:r>
                      <a:r>
                        <a:rPr lang="ru-RU" sz="3000" b="1" dirty="0" smtClean="0"/>
                        <a:t>(OH)</a:t>
                      </a:r>
                      <a:r>
                        <a:rPr lang="ru-RU" sz="3000" b="1" baseline="-25000" dirty="0" smtClean="0"/>
                        <a:t>2</a:t>
                      </a:r>
                      <a:endParaRPr lang="ru-RU" sz="3000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780801" y="2924944"/>
          <a:ext cx="358239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82631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ZnCl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CuO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NaCl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Fe(OH)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915816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реакцию с раствором </a:t>
            </a:r>
            <a:r>
              <a:rPr lang="ru-RU" sz="3200" b="1" dirty="0" err="1" smtClean="0">
                <a:solidFill>
                  <a:srgbClr val="002060"/>
                </a:solidFill>
              </a:rPr>
              <a:t>гидроксида</a:t>
            </a:r>
            <a:r>
              <a:rPr lang="ru-RU" sz="3200" b="1" dirty="0" smtClean="0">
                <a:solidFill>
                  <a:srgbClr val="002060"/>
                </a:solidFill>
              </a:rPr>
              <a:t> кальция вступает каждое из двух веществ: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717794" y="2924944"/>
          <a:ext cx="3708412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95232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нитрат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серебра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нитрат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бария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серебро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кремния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843808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836712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реакцию с соляной кислотой вступает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21850" y="2924944"/>
          <a:ext cx="2700300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94421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Al(NO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FeO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34786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2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И </a:t>
            </a:r>
            <a:r>
              <a:rPr lang="ru-RU" sz="3200" b="1" dirty="0" err="1" smtClean="0">
                <a:solidFill>
                  <a:srgbClr val="002060"/>
                </a:solidFill>
              </a:rPr>
              <a:t>гидроксид</a:t>
            </a:r>
            <a:r>
              <a:rPr lang="ru-RU" sz="3200" b="1" dirty="0" smtClean="0">
                <a:solidFill>
                  <a:srgbClr val="002060"/>
                </a:solidFill>
              </a:rPr>
              <a:t> натрия, и соляная кислота реагируют с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708793" y="2924944"/>
          <a:ext cx="3726414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97033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MgO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CO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OH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OH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CaCO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CaCO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HNO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843808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3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 раствором </a:t>
            </a:r>
            <a:r>
              <a:rPr lang="ru-RU" sz="3200" b="1" dirty="0" err="1" smtClean="0">
                <a:solidFill>
                  <a:srgbClr val="002060"/>
                </a:solidFill>
              </a:rPr>
              <a:t>гидроксида</a:t>
            </a:r>
            <a:r>
              <a:rPr lang="ru-RU" sz="3200" b="1" dirty="0" smtClean="0">
                <a:solidFill>
                  <a:srgbClr val="002060"/>
                </a:solidFill>
              </a:rPr>
              <a:t> калия реагирует каждое из веществ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52165" y="2924944"/>
          <a:ext cx="6039671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5283587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раствор соляной кислоты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сульфид цинка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раствор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гидроксида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натрия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раствор сульфата алюминия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691680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836712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4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реакцию с кремниевой кислотой вступает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37321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+mn-lt"/>
                          <a:ea typeface="Calibri"/>
                          <a:cs typeface="Times New Roman"/>
                        </a:rPr>
                        <a:t>АГ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+mn-lt"/>
                          <a:ea typeface="Calibri"/>
                          <a:cs typeface="Times New Roman"/>
                        </a:rPr>
                        <a:t>БГ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+mn-lt"/>
                          <a:ea typeface="Calibri"/>
                          <a:cs typeface="Times New Roman"/>
                        </a:rPr>
                        <a:t>БВ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+mn-lt"/>
                          <a:ea typeface="Calibri"/>
                          <a:cs typeface="Times New Roman"/>
                        </a:rPr>
                        <a:t>АД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44522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188640"/>
            <a:ext cx="8712968" cy="513986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5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Какие вещества из приведённых ниже образуются при взаимодействии оксида меди(</a:t>
            </a:r>
            <a:r>
              <a:rPr lang="en-US" sz="3000" b="1" dirty="0" smtClean="0">
                <a:solidFill>
                  <a:srgbClr val="002060"/>
                </a:solidFill>
              </a:rPr>
              <a:t>II</a:t>
            </a:r>
            <a:r>
              <a:rPr lang="ru-RU" sz="3000" b="1" dirty="0" smtClean="0">
                <a:solidFill>
                  <a:srgbClr val="002060"/>
                </a:solidFill>
              </a:rPr>
              <a:t>) с соляной кислотой?</a:t>
            </a:r>
          </a:p>
          <a:p>
            <a:pPr algn="ctr"/>
            <a:endParaRPr lang="ru-RU" sz="3000" b="1" dirty="0" smtClean="0"/>
          </a:p>
          <a:p>
            <a:pPr algn="ctr"/>
            <a:endParaRPr lang="ru-RU" sz="3000" b="1" dirty="0" smtClean="0"/>
          </a:p>
          <a:p>
            <a:pPr algn="ctr"/>
            <a:endParaRPr lang="ru-RU" sz="3000" b="1" dirty="0" smtClean="0"/>
          </a:p>
          <a:p>
            <a:pPr algn="ctr"/>
            <a:endParaRPr lang="ru-RU" sz="3000" b="1" dirty="0" smtClean="0"/>
          </a:p>
          <a:p>
            <a:pPr algn="ctr"/>
            <a:endParaRPr lang="ru-RU" sz="3000" b="1" dirty="0" smtClean="0"/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Выберите ответ с набором букв, которые соответствуют образующимся веществам</a:t>
            </a:r>
            <a:endParaRPr lang="ru-RU" sz="3000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635896" y="1988840"/>
          <a:ext cx="1944216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4216"/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3000" b="1" dirty="0" smtClean="0">
                          <a:solidFill>
                            <a:srgbClr val="FF0000"/>
                          </a:solidFill>
                        </a:rPr>
                        <a:t>А) </a:t>
                      </a:r>
                      <a:r>
                        <a:rPr lang="ru-RU" sz="3000" b="1" dirty="0" smtClean="0"/>
                        <a:t>Сl</a:t>
                      </a:r>
                      <a:r>
                        <a:rPr lang="ru-RU" sz="3000" b="1" baseline="-25000" dirty="0" smtClean="0"/>
                        <a:t>2</a:t>
                      </a:r>
                      <a:endParaRPr lang="ru-RU" sz="3000" b="1" dirty="0" smtClean="0"/>
                    </a:p>
                    <a:p>
                      <a:pPr lvl="0"/>
                      <a:r>
                        <a:rPr lang="ru-RU" sz="3000" b="1" dirty="0" smtClean="0">
                          <a:solidFill>
                            <a:srgbClr val="FF0000"/>
                          </a:solidFill>
                        </a:rPr>
                        <a:t>Б) </a:t>
                      </a:r>
                      <a:r>
                        <a:rPr lang="ru-RU" sz="3000" b="1" dirty="0" smtClean="0"/>
                        <a:t>H</a:t>
                      </a:r>
                      <a:r>
                        <a:rPr lang="ru-RU" sz="3000" b="1" baseline="-25000" dirty="0" smtClean="0"/>
                        <a:t>2</a:t>
                      </a:r>
                      <a:r>
                        <a:rPr lang="ru-RU" sz="3000" b="1" dirty="0" smtClean="0"/>
                        <a:t>O</a:t>
                      </a:r>
                    </a:p>
                    <a:p>
                      <a:pPr lvl="0"/>
                      <a:r>
                        <a:rPr lang="ru-RU" sz="3000" b="1" dirty="0" smtClean="0">
                          <a:solidFill>
                            <a:srgbClr val="FF0000"/>
                          </a:solidFill>
                        </a:rPr>
                        <a:t>В) </a:t>
                      </a:r>
                      <a:r>
                        <a:rPr lang="ru-RU" sz="3000" b="1" dirty="0" smtClean="0"/>
                        <a:t>CuCl</a:t>
                      </a:r>
                      <a:r>
                        <a:rPr lang="ru-RU" sz="3000" b="1" baseline="-25000" dirty="0" smtClean="0"/>
                        <a:t>2</a:t>
                      </a:r>
                      <a:endParaRPr lang="ru-RU" sz="3000" b="1" dirty="0" smtClean="0"/>
                    </a:p>
                    <a:p>
                      <a:pPr lvl="0"/>
                      <a:r>
                        <a:rPr lang="ru-RU" sz="3000" b="1" dirty="0" smtClean="0">
                          <a:solidFill>
                            <a:srgbClr val="FF0000"/>
                          </a:solidFill>
                        </a:rPr>
                        <a:t>Г)  </a:t>
                      </a:r>
                      <a:r>
                        <a:rPr lang="ru-RU" sz="3000" b="1" dirty="0" err="1" smtClean="0"/>
                        <a:t>Cu</a:t>
                      </a:r>
                      <a:endParaRPr lang="ru-RU" sz="3000" b="1" dirty="0" smtClean="0"/>
                    </a:p>
                    <a:p>
                      <a:pPr lvl="0"/>
                      <a:r>
                        <a:rPr lang="ru-RU" sz="3000" b="1" dirty="0" smtClean="0">
                          <a:solidFill>
                            <a:srgbClr val="FF0000"/>
                          </a:solidFill>
                        </a:rPr>
                        <a:t>Д) </a:t>
                      </a:r>
                      <a:r>
                        <a:rPr lang="ru-RU" sz="3000" b="1" dirty="0" err="1" smtClean="0"/>
                        <a:t>Cu</a:t>
                      </a:r>
                      <a:r>
                        <a:rPr lang="ru-RU" sz="3000" b="1" dirty="0" smtClean="0"/>
                        <a:t>(OH)</a:t>
                      </a:r>
                      <a:r>
                        <a:rPr lang="ru-RU" sz="3000" b="1" baseline="-25000" dirty="0" smtClean="0"/>
                        <a:t>2</a:t>
                      </a:r>
                      <a:endParaRPr lang="ru-RU" sz="3000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60377" y="2924944"/>
          <a:ext cx="2223247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467163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четыре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635896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07758" y="692696"/>
            <a:ext cx="8928484" cy="144655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Среди веществ: </a:t>
            </a:r>
            <a:r>
              <a:rPr lang="en-US" sz="3000" b="1" dirty="0" smtClean="0">
                <a:solidFill>
                  <a:srgbClr val="002060"/>
                </a:solidFill>
              </a:rPr>
              <a:t>Zn</a:t>
            </a:r>
            <a:r>
              <a:rPr lang="ru-RU" sz="3000" b="1" dirty="0" smtClean="0">
                <a:solidFill>
                  <a:srgbClr val="002060"/>
                </a:solidFill>
              </a:rPr>
              <a:t>, </a:t>
            </a:r>
            <a:r>
              <a:rPr lang="en-US" sz="3000" b="1" dirty="0" smtClean="0">
                <a:solidFill>
                  <a:srgbClr val="002060"/>
                </a:solidFill>
              </a:rPr>
              <a:t>Al</a:t>
            </a:r>
            <a:r>
              <a:rPr lang="ru-RU" sz="30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3000" b="1" dirty="0" smtClean="0">
                <a:solidFill>
                  <a:srgbClr val="002060"/>
                </a:solidFill>
              </a:rPr>
              <a:t>O</a:t>
            </a:r>
            <a:r>
              <a:rPr lang="ru-RU" sz="3000" b="1" baseline="-25000" dirty="0" smtClean="0">
                <a:solidFill>
                  <a:srgbClr val="002060"/>
                </a:solidFill>
              </a:rPr>
              <a:t>3</a:t>
            </a:r>
            <a:r>
              <a:rPr lang="ru-RU" sz="3000" b="1" dirty="0" smtClean="0">
                <a:solidFill>
                  <a:srgbClr val="002060"/>
                </a:solidFill>
              </a:rPr>
              <a:t>, </a:t>
            </a:r>
            <a:r>
              <a:rPr lang="en-US" sz="3000" b="1" dirty="0" smtClean="0">
                <a:solidFill>
                  <a:srgbClr val="002060"/>
                </a:solidFill>
              </a:rPr>
              <a:t>Cu</a:t>
            </a:r>
            <a:r>
              <a:rPr lang="ru-RU" sz="3000" b="1" dirty="0" smtClean="0">
                <a:solidFill>
                  <a:srgbClr val="002060"/>
                </a:solidFill>
              </a:rPr>
              <a:t>(</a:t>
            </a:r>
            <a:r>
              <a:rPr lang="en-US" sz="3000" b="1" dirty="0" smtClean="0">
                <a:solidFill>
                  <a:srgbClr val="002060"/>
                </a:solidFill>
              </a:rPr>
              <a:t>OH</a:t>
            </a:r>
            <a:r>
              <a:rPr lang="ru-RU" sz="3000" b="1" dirty="0" smtClean="0">
                <a:solidFill>
                  <a:srgbClr val="002060"/>
                </a:solidFill>
              </a:rPr>
              <a:t>)</a:t>
            </a:r>
            <a:r>
              <a:rPr lang="ru-RU" sz="3000" b="1" baseline="-25000" dirty="0" smtClean="0">
                <a:solidFill>
                  <a:srgbClr val="002060"/>
                </a:solidFill>
              </a:rPr>
              <a:t>2</a:t>
            </a:r>
            <a:r>
              <a:rPr lang="ru-RU" sz="3000" b="1" dirty="0" smtClean="0">
                <a:solidFill>
                  <a:srgbClr val="002060"/>
                </a:solidFill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</a:rPr>
              <a:t>BaCl</a:t>
            </a:r>
            <a:r>
              <a:rPr lang="ru-RU" sz="3000" b="1" baseline="-25000" dirty="0" smtClean="0">
                <a:solidFill>
                  <a:srgbClr val="002060"/>
                </a:solidFill>
              </a:rPr>
              <a:t>2</a:t>
            </a:r>
            <a:r>
              <a:rPr lang="ru-RU" sz="3000" b="1" dirty="0" smtClean="0">
                <a:solidFill>
                  <a:srgbClr val="002060"/>
                </a:solidFill>
              </a:rPr>
              <a:t> – в реакцию с раствором серной кислоты вступает(-ют)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37321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+mn-lt"/>
                          <a:ea typeface="Calibri"/>
                          <a:cs typeface="Times New Roman"/>
                        </a:rPr>
                        <a:t>ВД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+mn-lt"/>
                          <a:ea typeface="Calibri"/>
                          <a:cs typeface="Times New Roman"/>
                        </a:rPr>
                        <a:t>БВ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+mn-lt"/>
                          <a:ea typeface="Calibri"/>
                          <a:cs typeface="Times New Roman"/>
                        </a:rPr>
                        <a:t>ГД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+mn-lt"/>
                          <a:ea typeface="Calibri"/>
                          <a:cs typeface="Times New Roman"/>
                        </a:rPr>
                        <a:t>АГ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44522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188641"/>
            <a:ext cx="8712968" cy="511256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Какие вещества из приведённых ниже образуются при взаимодействии нитрата серебра с соляной кислотой?</a:t>
            </a:r>
          </a:p>
          <a:p>
            <a:pPr algn="ctr"/>
            <a:endParaRPr lang="ru-RU" sz="3000" b="1" dirty="0" smtClean="0"/>
          </a:p>
          <a:p>
            <a:pPr algn="ctr"/>
            <a:endParaRPr lang="ru-RU" sz="3000" b="1" dirty="0" smtClean="0"/>
          </a:p>
          <a:p>
            <a:pPr algn="ctr"/>
            <a:endParaRPr lang="ru-RU" sz="3000" b="1" dirty="0" smtClean="0"/>
          </a:p>
          <a:p>
            <a:pPr algn="ctr"/>
            <a:endParaRPr lang="ru-RU" sz="3000" b="1" dirty="0" smtClean="0"/>
          </a:p>
          <a:p>
            <a:pPr algn="ctr"/>
            <a:endParaRPr lang="ru-RU" sz="3000" b="1" dirty="0" smtClean="0"/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Выберите ответ с набором букв, которые соответствуют образующимся веществам</a:t>
            </a:r>
            <a:endParaRPr lang="ru-RU" sz="3000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635896" y="1988840"/>
          <a:ext cx="2088232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232"/>
              </a:tblGrid>
              <a:tr h="2448272">
                <a:tc>
                  <a:txBody>
                    <a:bodyPr/>
                    <a:lstStyle/>
                    <a:p>
                      <a:pPr lvl="0"/>
                      <a:r>
                        <a:rPr lang="ru-RU" sz="3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А) 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r>
                        <a:rPr lang="en-US" sz="3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3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Б)</a:t>
                      </a:r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Cu(NO</a:t>
                      </a:r>
                      <a:r>
                        <a:rPr lang="en-US" sz="3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3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3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В)</a:t>
                      </a:r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AgCl</a:t>
                      </a:r>
                      <a:endParaRPr lang="ru-RU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3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Г)</a:t>
                      </a:r>
                      <a:r>
                        <a:rPr lang="ru-RU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</a:t>
                      </a:r>
                      <a:endParaRPr lang="ru-RU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3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Д)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HNO</a:t>
                      </a:r>
                      <a:r>
                        <a:rPr lang="en-US" sz="3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954071" y="2924944"/>
          <a:ext cx="3235859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479775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соединения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замещения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разложения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горения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05983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836712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3200" b="1" dirty="0" err="1" smtClean="0">
                <a:solidFill>
                  <a:srgbClr val="002060"/>
                </a:solidFill>
              </a:rPr>
              <a:t>Гидроксид</a:t>
            </a:r>
            <a:r>
              <a:rPr lang="ru-RU" sz="3200" b="1" dirty="0" smtClean="0">
                <a:solidFill>
                  <a:srgbClr val="002060"/>
                </a:solidFill>
              </a:rPr>
              <a:t> меди(II) вступает в реакцию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562</Words>
  <Application>Microsoft Office PowerPoint</Application>
  <PresentationFormat>Экран (4:3)</PresentationFormat>
  <Paragraphs>148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42</cp:revision>
  <dcterms:created xsi:type="dcterms:W3CDTF">2013-03-03T11:29:53Z</dcterms:created>
  <dcterms:modified xsi:type="dcterms:W3CDTF">2013-08-13T07:25:08Z</dcterms:modified>
</cp:coreProperties>
</file>